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9" r:id="rId3"/>
    <p:sldId id="266" r:id="rId4"/>
    <p:sldId id="263" r:id="rId5"/>
    <p:sldId id="272" r:id="rId6"/>
    <p:sldId id="277" r:id="rId7"/>
    <p:sldId id="267" r:id="rId8"/>
    <p:sldId id="268" r:id="rId9"/>
    <p:sldId id="269" r:id="rId10"/>
    <p:sldId id="270" r:id="rId11"/>
    <p:sldId id="271" r:id="rId12"/>
    <p:sldId id="257" r:id="rId13"/>
    <p:sldId id="273" r:id="rId14"/>
    <p:sldId id="275" r:id="rId15"/>
    <p:sldId id="276" r:id="rId16"/>
    <p:sldId id="283" r:id="rId17"/>
    <p:sldId id="281" r:id="rId18"/>
    <p:sldId id="278" r:id="rId19"/>
    <p:sldId id="280" r:id="rId20"/>
    <p:sldId id="282" r:id="rId21"/>
    <p:sldId id="285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900"/>
    <a:srgbClr val="F19900"/>
    <a:srgbClr val="F99700"/>
    <a:srgbClr val="FD8752"/>
    <a:srgbClr val="C66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91"/>
    <p:restoredTop sz="94626"/>
  </p:normalViewPr>
  <p:slideViewPr>
    <p:cSldViewPr snapToGrid="0">
      <p:cViewPr varScale="1">
        <p:scale>
          <a:sx n="121" d="100"/>
          <a:sy n="121" d="100"/>
        </p:scale>
        <p:origin x="3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58B6E-004D-5A46-A342-213A61776CDF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D14E0-E94C-5C47-A475-1786BFF5F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67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D14E0-E94C-5C47-A475-1786BFF5FE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43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D14E0-E94C-5C47-A475-1786BFF5FE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58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38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86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27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15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7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72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76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7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18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3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12/11/25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85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505F355-D9B7-492A-91C5-52AE9D9A6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9BF69F-F060-4ACF-A4F5-D123B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282940" y="-51065"/>
            <a:ext cx="6858000" cy="696012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6000">
                <a:srgbClr val="000000">
                  <a:alpha val="51000"/>
                </a:srgbClr>
              </a:gs>
              <a:gs pos="100000">
                <a:srgbClr val="000000">
                  <a:alpha val="6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EB5CE74-9232-3369-AC04-0F795E147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 contras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3"/>
            <a:ext cx="12191999" cy="685800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1261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9C937E-149C-618F-8334-D92AAF24C203}"/>
              </a:ext>
            </a:extLst>
          </p:cNvPr>
          <p:cNvSpPr txBox="1"/>
          <p:nvPr/>
        </p:nvSpPr>
        <p:spPr>
          <a:xfrm>
            <a:off x="1294682" y="2413335"/>
            <a:ext cx="96026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Stock Prediction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5DB32F-001B-35AC-CDD9-B929424F12D8}"/>
              </a:ext>
            </a:extLst>
          </p:cNvPr>
          <p:cNvSpPr txBox="1"/>
          <p:nvPr/>
        </p:nvSpPr>
        <p:spPr>
          <a:xfrm>
            <a:off x="3633785" y="3453032"/>
            <a:ext cx="7263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Seasonal Financial Report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0DF12-72EE-4014-59EE-DF6C0E15CFCA}"/>
              </a:ext>
            </a:extLst>
          </p:cNvPr>
          <p:cNvSpPr txBox="1"/>
          <p:nvPr/>
        </p:nvSpPr>
        <p:spPr>
          <a:xfrm>
            <a:off x="4889577" y="5276375"/>
            <a:ext cx="2412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Ruocheng Jiang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345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8753D192-C8B4-7388-9929-774DC9831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813"/>
            <a:ext cx="12192000" cy="579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BA97A1B-DC64-DC9C-DDE8-F88AA960AD0F}"/>
              </a:ext>
            </a:extLst>
          </p:cNvPr>
          <p:cNvSpPr/>
          <p:nvPr/>
        </p:nvSpPr>
        <p:spPr>
          <a:xfrm>
            <a:off x="11291755" y="949861"/>
            <a:ext cx="483678" cy="46306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59E28C9-830E-9B96-9FB4-F9F81DB0D4FF}"/>
              </a:ext>
            </a:extLst>
          </p:cNvPr>
          <p:cNvSpPr/>
          <p:nvPr/>
        </p:nvSpPr>
        <p:spPr>
          <a:xfrm>
            <a:off x="10190736" y="3196675"/>
            <a:ext cx="483678" cy="46306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273EBE-93A4-1981-0873-98B2D9B7662E}"/>
              </a:ext>
            </a:extLst>
          </p:cNvPr>
          <p:cNvSpPr/>
          <p:nvPr/>
        </p:nvSpPr>
        <p:spPr>
          <a:xfrm>
            <a:off x="6653294" y="4055087"/>
            <a:ext cx="635000" cy="6350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0E9505-EC82-5D20-7C48-893A17A7DA5F}"/>
              </a:ext>
            </a:extLst>
          </p:cNvPr>
          <p:cNvSpPr/>
          <p:nvPr/>
        </p:nvSpPr>
        <p:spPr>
          <a:xfrm>
            <a:off x="6487116" y="2339851"/>
            <a:ext cx="483678" cy="46306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B41B23-3F54-3843-4735-5D56E7C56F48}"/>
              </a:ext>
            </a:extLst>
          </p:cNvPr>
          <p:cNvSpPr txBox="1"/>
          <p:nvPr/>
        </p:nvSpPr>
        <p:spPr>
          <a:xfrm>
            <a:off x="412531" y="0"/>
            <a:ext cx="3231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1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BABA Stock Price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F6C5B0-CA14-E2DA-2BC1-8599ED097712}"/>
              </a:ext>
            </a:extLst>
          </p:cNvPr>
          <p:cNvSpPr txBox="1"/>
          <p:nvPr/>
        </p:nvSpPr>
        <p:spPr>
          <a:xfrm>
            <a:off x="977463" y="770927"/>
            <a:ext cx="29173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Yearly Financial Report</a:t>
            </a: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Financial Report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23525C-BB46-896D-26CA-9F00100D4770}"/>
              </a:ext>
            </a:extLst>
          </p:cNvPr>
          <p:cNvSpPr/>
          <p:nvPr/>
        </p:nvSpPr>
        <p:spPr>
          <a:xfrm>
            <a:off x="659963" y="770927"/>
            <a:ext cx="317500" cy="3175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F5A234-28B1-3AEC-CE4D-B19B84015FF8}"/>
              </a:ext>
            </a:extLst>
          </p:cNvPr>
          <p:cNvSpPr/>
          <p:nvPr/>
        </p:nvSpPr>
        <p:spPr>
          <a:xfrm>
            <a:off x="645848" y="1190992"/>
            <a:ext cx="317500" cy="303967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089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8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A10C53-4814-40B7-17CA-D9302DB0C1C1}"/>
              </a:ext>
            </a:extLst>
          </p:cNvPr>
          <p:cNvSpPr txBox="1"/>
          <p:nvPr/>
        </p:nvSpPr>
        <p:spPr>
          <a:xfrm>
            <a:off x="1559341" y="2413337"/>
            <a:ext cx="90733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Financial Factors?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DFAAA-4E03-F6DA-3984-AB08C81423A5}"/>
              </a:ext>
            </a:extLst>
          </p:cNvPr>
          <p:cNvSpPr txBox="1"/>
          <p:nvPr/>
        </p:nvSpPr>
        <p:spPr>
          <a:xfrm>
            <a:off x="1559341" y="3429000"/>
            <a:ext cx="8363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see what correlation analysis says…</a:t>
            </a:r>
          </a:p>
        </p:txBody>
      </p:sp>
    </p:spTree>
    <p:extLst>
      <p:ext uri="{BB962C8B-B14F-4D97-AF65-F5344CB8AC3E}">
        <p14:creationId xmlns:p14="http://schemas.microsoft.com/office/powerpoint/2010/main" val="2519074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30B1577-A4F0-C7BC-E0E7-EF839925A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43" y="181734"/>
            <a:ext cx="7589509" cy="654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5AF731-6E2E-05B4-7D28-040F98ECF905}"/>
              </a:ext>
            </a:extLst>
          </p:cNvPr>
          <p:cNvSpPr txBox="1"/>
          <p:nvPr/>
        </p:nvSpPr>
        <p:spPr>
          <a:xfrm>
            <a:off x="7952180" y="3428999"/>
            <a:ext cx="30620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Too complicated?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Increase the thresholds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45EF5-DD87-AAC2-11FD-E1B4893F69DB}"/>
              </a:ext>
            </a:extLst>
          </p:cNvPr>
          <p:cNvSpPr txBox="1"/>
          <p:nvPr/>
        </p:nvSpPr>
        <p:spPr>
          <a:xfrm>
            <a:off x="7952180" y="2763018"/>
            <a:ext cx="3321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Heatmap of SP500</a:t>
            </a:r>
          </a:p>
        </p:txBody>
      </p:sp>
    </p:spTree>
    <p:extLst>
      <p:ext uri="{BB962C8B-B14F-4D97-AF65-F5344CB8AC3E}">
        <p14:creationId xmlns:p14="http://schemas.microsoft.com/office/powerpoint/2010/main" val="280850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242121-C2BC-C404-3B3C-D6F4DB53F0DF}"/>
              </a:ext>
            </a:extLst>
          </p:cNvPr>
          <p:cNvSpPr txBox="1"/>
          <p:nvPr/>
        </p:nvSpPr>
        <p:spPr>
          <a:xfrm>
            <a:off x="7981530" y="1659285"/>
            <a:ext cx="40464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 and PEG (0.93)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Volumn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MarketCap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(0.64)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EPSthisY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PE (0.46)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EPSthisY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PEG (0.41)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PFCF and PS (0.3)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Price Related Factors: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 Ratio (0.20) = Stock Price / Sales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34713-FC7F-8B7D-892D-E052F764F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58" y="205799"/>
            <a:ext cx="7562335" cy="64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82A80A-AEA4-74D1-2571-A92F14F864B5}"/>
              </a:ext>
            </a:extLst>
          </p:cNvPr>
          <p:cNvSpPr txBox="1"/>
          <p:nvPr/>
        </p:nvSpPr>
        <p:spPr>
          <a:xfrm>
            <a:off x="7981530" y="693587"/>
            <a:ext cx="3321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Heatmap of SP500</a:t>
            </a:r>
          </a:p>
        </p:txBody>
      </p:sp>
    </p:spTree>
    <p:extLst>
      <p:ext uri="{BB962C8B-B14F-4D97-AF65-F5344CB8AC3E}">
        <p14:creationId xmlns:p14="http://schemas.microsoft.com/office/powerpoint/2010/main" val="320764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DA7E84E6-4579-4E5F-BB24-442ED4276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3447"/>
          <a:stretch/>
        </p:blipFill>
        <p:spPr bwMode="auto">
          <a:xfrm>
            <a:off x="198739" y="171717"/>
            <a:ext cx="5804105" cy="316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F3587FC-D5CB-5E01-832F-3C28F1580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" r="2" b="32642"/>
          <a:stretch/>
        </p:blipFill>
        <p:spPr bwMode="auto">
          <a:xfrm>
            <a:off x="6195373" y="171717"/>
            <a:ext cx="5797883" cy="316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077D7D4-B0A1-C498-E46F-7F8456AD6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2" r="-2" b="30044"/>
          <a:stretch/>
        </p:blipFill>
        <p:spPr bwMode="auto">
          <a:xfrm>
            <a:off x="198739" y="3510860"/>
            <a:ext cx="5804105" cy="33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B14838-8222-F495-DAAE-5441C147F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" r="2" b="29787"/>
          <a:stretch/>
        </p:blipFill>
        <p:spPr bwMode="auto">
          <a:xfrm>
            <a:off x="6195372" y="3518858"/>
            <a:ext cx="5797883" cy="33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Nvidia (NVDA) Stock Price, News &amp; Info | The Motley Fool">
            <a:extLst>
              <a:ext uri="{FF2B5EF4-FFF2-40B4-BE49-F238E27FC236}">
                <a16:creationId xmlns:a16="http://schemas.microsoft.com/office/drawing/2014/main" id="{75DA8DE7-E8B3-99CE-A026-B821146B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059" y="-7998"/>
            <a:ext cx="1196557" cy="119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icrosoft Corporation (NASDAQ:MSFT) Publishes 2015 Citizenship Report">
            <a:extLst>
              <a:ext uri="{FF2B5EF4-FFF2-40B4-BE49-F238E27FC236}">
                <a16:creationId xmlns:a16="http://schemas.microsoft.com/office/drawing/2014/main" id="{32164B5D-2825-0164-D1CE-45C0ED10F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392" y="2518934"/>
            <a:ext cx="1975784" cy="197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Will Alibaba (BABA) Stock Recover and Go Up? Stock Forecast, Explained">
            <a:extLst>
              <a:ext uri="{FF2B5EF4-FFF2-40B4-BE49-F238E27FC236}">
                <a16:creationId xmlns:a16="http://schemas.microsoft.com/office/drawing/2014/main" id="{BA96558E-53CF-0D95-1D8D-122FA9073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8" t="17882" r="17266" b="24185"/>
          <a:stretch/>
        </p:blipFill>
        <p:spPr bwMode="auto">
          <a:xfrm>
            <a:off x="0" y="0"/>
            <a:ext cx="1552609" cy="78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bout Physician Professional Leadership Development from AAPL | Physician  Professional Leadership Development from AAPL | Ed Hub">
            <a:extLst>
              <a:ext uri="{FF2B5EF4-FFF2-40B4-BE49-F238E27FC236}">
                <a16:creationId xmlns:a16="http://schemas.microsoft.com/office/drawing/2014/main" id="{D36C4FED-CAFE-2AA5-84C4-10B0FACBC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11241"/>
            <a:ext cx="1106905" cy="65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088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510926-FF68-420F-A0E0-44CE712EC8B0}"/>
              </a:ext>
            </a:extLst>
          </p:cNvPr>
          <p:cNvSpPr txBox="1"/>
          <p:nvPr/>
        </p:nvSpPr>
        <p:spPr>
          <a:xfrm>
            <a:off x="507079" y="2430382"/>
            <a:ext cx="53428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'Interest Income Non Operating’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'Interest Income’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'Interest Expense Non Operating’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'Interest Expense’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'Basic EPS'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19AA81-68C6-F92A-B6ED-11F3D12EA4BC}"/>
              </a:ext>
            </a:extLst>
          </p:cNvPr>
          <p:cNvSpPr txBox="1"/>
          <p:nvPr/>
        </p:nvSpPr>
        <p:spPr>
          <a:xfrm>
            <a:off x="464682" y="1113524"/>
            <a:ext cx="112626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Factors be Added to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EBDAC-FD52-467F-4E98-9D3ECB201607}"/>
              </a:ext>
            </a:extLst>
          </p:cNvPr>
          <p:cNvSpPr txBox="1"/>
          <p:nvPr/>
        </p:nvSpPr>
        <p:spPr>
          <a:xfrm>
            <a:off x="6342026" y="2430382"/>
            <a:ext cx="694725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'Net Interest Income’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'Net Non Operating Interest Income Expense'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'Basic Average Shares’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'Diluted Average Shares’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'Net Income’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'Operating Income’</a:t>
            </a:r>
          </a:p>
        </p:txBody>
      </p:sp>
    </p:spTree>
    <p:extLst>
      <p:ext uri="{BB962C8B-B14F-4D97-AF65-F5344CB8AC3E}">
        <p14:creationId xmlns:p14="http://schemas.microsoft.com/office/powerpoint/2010/main" val="3313415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341F7-8C80-4098-147F-791B7254106F}"/>
              </a:ext>
            </a:extLst>
          </p:cNvPr>
          <p:cNvSpPr txBox="1"/>
          <p:nvPr/>
        </p:nvSpPr>
        <p:spPr>
          <a:xfrm>
            <a:off x="890952" y="0"/>
            <a:ext cx="10410093" cy="15666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Long Short-Term Memory (LSTM) 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0AA31-22A1-FC51-C41B-BE8C38E3189D}"/>
              </a:ext>
            </a:extLst>
          </p:cNvPr>
          <p:cNvSpPr txBox="1"/>
          <p:nvPr/>
        </p:nvSpPr>
        <p:spPr>
          <a:xfrm>
            <a:off x="-2" y="1566615"/>
            <a:ext cx="12192000" cy="4305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Normalization: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MinMaxScaler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to scales the data to a fixed range of 0 to 1 (speed &amp; performance)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Splitting Dataset: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80% Training, 20% Testing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Model Architecture: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Sequential architecture consisting of bidirectional LSTM layers (past and future, accuracy)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Evaluation: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Mean Squared Error (MSE), Root Mean Squared Error (RMSE), Mean Absolute Error (MAE), R-squared value, quantify the model's performance in terms of error magnitude and prediction accuracy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1AF276-521C-A438-64C2-C041BD18B050}"/>
              </a:ext>
            </a:extLst>
          </p:cNvPr>
          <p:cNvSpPr txBox="1"/>
          <p:nvPr/>
        </p:nvSpPr>
        <p:spPr>
          <a:xfrm>
            <a:off x="5446060" y="5872281"/>
            <a:ext cx="7288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Let’s See the Result…</a:t>
            </a:r>
          </a:p>
        </p:txBody>
      </p:sp>
    </p:spTree>
    <p:extLst>
      <p:ext uri="{BB962C8B-B14F-4D97-AF65-F5344CB8AC3E}">
        <p14:creationId xmlns:p14="http://schemas.microsoft.com/office/powerpoint/2010/main" val="550536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0211D0-092E-2C2C-434E-C4C5ACF96674}"/>
              </a:ext>
            </a:extLst>
          </p:cNvPr>
          <p:cNvSpPr txBox="1"/>
          <p:nvPr/>
        </p:nvSpPr>
        <p:spPr>
          <a:xfrm>
            <a:off x="43543" y="1393370"/>
            <a:ext cx="4833257" cy="2141149"/>
          </a:xfrm>
          <a:prstGeom prst="rect">
            <a:avLst/>
          </a:prstGeom>
          <a:solidFill>
            <a:schemeClr val="bg2">
              <a:lumMod val="75000"/>
              <a:alpha val="25513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7C195-37B4-F4AA-B395-B80DCF00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552" y="3396465"/>
            <a:ext cx="5472783" cy="3461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4389FA-97A9-9FE4-720F-BDAD81D2F4B2}"/>
              </a:ext>
            </a:extLst>
          </p:cNvPr>
          <p:cNvSpPr txBox="1"/>
          <p:nvPr/>
        </p:nvSpPr>
        <p:spPr>
          <a:xfrm>
            <a:off x="6966397" y="5982225"/>
            <a:ext cx="4680001" cy="9487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600" b="1" cap="all" spc="200" dirty="0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Seasonal is A Problem!</a:t>
            </a:r>
          </a:p>
        </p:txBody>
      </p:sp>
      <p:pic>
        <p:nvPicPr>
          <p:cNvPr id="8202" name="Picture 10">
            <a:extLst>
              <a:ext uri="{FF2B5EF4-FFF2-40B4-BE49-F238E27FC236}">
                <a16:creationId xmlns:a16="http://schemas.microsoft.com/office/drawing/2014/main" id="{007E021C-F0AE-0E02-0C57-A30BE9374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56552" y="72985"/>
            <a:ext cx="5408646" cy="346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41907-5BD1-0191-6AA9-4BDA653346D0}"/>
              </a:ext>
            </a:extLst>
          </p:cNvPr>
          <p:cNvSpPr txBox="1"/>
          <p:nvPr/>
        </p:nvSpPr>
        <p:spPr>
          <a:xfrm>
            <a:off x="7468115" y="72985"/>
            <a:ext cx="28222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Prediction with S&amp;P 500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E079F-3FE8-B216-02D4-8C186AC28A61}"/>
              </a:ext>
            </a:extLst>
          </p:cNvPr>
          <p:cNvSpPr txBox="1"/>
          <p:nvPr/>
        </p:nvSpPr>
        <p:spPr>
          <a:xfrm>
            <a:off x="5856552" y="3244334"/>
            <a:ext cx="56861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Prediction with Seasonal Financial Report Factors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67650-D25E-22F1-76E1-A9ACF48B97F7}"/>
              </a:ext>
            </a:extLst>
          </p:cNvPr>
          <p:cNvSpPr txBox="1"/>
          <p:nvPr/>
        </p:nvSpPr>
        <p:spPr>
          <a:xfrm>
            <a:off x="1146629" y="206482"/>
            <a:ext cx="494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Mean Squared Error: 32399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Root Mean Squared Error: 179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Mean Absolute Error: 179.83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R-squared: -534.35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FF1E6B-451E-1E1A-3FED-0026E808E93A}"/>
              </a:ext>
            </a:extLst>
          </p:cNvPr>
          <p:cNvSpPr txBox="1"/>
          <p:nvPr/>
        </p:nvSpPr>
        <p:spPr>
          <a:xfrm>
            <a:off x="1923181" y="4527067"/>
            <a:ext cx="3904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Mean Squared Error: 32528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Root Mean Squared Error: 180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Mean Absolute Error: 180.182 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R-squared: -516.61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3341F7-8C80-4098-147F-791B7254106F}"/>
              </a:ext>
            </a:extLst>
          </p:cNvPr>
          <p:cNvSpPr txBox="1"/>
          <p:nvPr/>
        </p:nvSpPr>
        <p:spPr>
          <a:xfrm>
            <a:off x="0" y="1608383"/>
            <a:ext cx="4876800" cy="15666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+mj-lt"/>
                <a:ea typeface="+mj-ea"/>
                <a:cs typeface="+mj-cs"/>
              </a:rPr>
              <a:t>Long Short-Term Memory (LSTM)  Models</a:t>
            </a:r>
          </a:p>
        </p:txBody>
      </p:sp>
    </p:spTree>
    <p:extLst>
      <p:ext uri="{BB962C8B-B14F-4D97-AF65-F5344CB8AC3E}">
        <p14:creationId xmlns:p14="http://schemas.microsoft.com/office/powerpoint/2010/main" val="787271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343CA67-542A-481C-873A-76386DEEBCF1}"/>
              </a:ext>
            </a:extLst>
          </p:cNvPr>
          <p:cNvSpPr txBox="1"/>
          <p:nvPr/>
        </p:nvSpPr>
        <p:spPr>
          <a:xfrm>
            <a:off x="43543" y="1393370"/>
            <a:ext cx="4833257" cy="2141149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207" name="Rectangle 8206">
            <a:extLst>
              <a:ext uri="{FF2B5EF4-FFF2-40B4-BE49-F238E27FC236}">
                <a16:creationId xmlns:a16="http://schemas.microsoft.com/office/drawing/2014/main" id="{2CFB7124-993E-4CF3-A0CA-A32DF6CC4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9" name="Rectangle 8208">
            <a:extLst>
              <a:ext uri="{FF2B5EF4-FFF2-40B4-BE49-F238E27FC236}">
                <a16:creationId xmlns:a16="http://schemas.microsoft.com/office/drawing/2014/main" id="{0694F4EA-6586-4537-8435-1C89CECA2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4152"/>
            <a:ext cx="4876800" cy="412969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7C195-37B4-F4AA-B395-B80DCF00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952"/>
            <a:ext cx="5472783" cy="3461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4389FA-97A9-9FE4-720F-BDAD81D2F4B2}"/>
              </a:ext>
            </a:extLst>
          </p:cNvPr>
          <p:cNvSpPr txBox="1"/>
          <p:nvPr/>
        </p:nvSpPr>
        <p:spPr>
          <a:xfrm>
            <a:off x="6966397" y="5982225"/>
            <a:ext cx="4680001" cy="9487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600" b="1" cap="all" spc="200" dirty="0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Seasonal is A Problem!</a:t>
            </a:r>
          </a:p>
        </p:txBody>
      </p:sp>
      <p:pic>
        <p:nvPicPr>
          <p:cNvPr id="8202" name="Picture 10">
            <a:extLst>
              <a:ext uri="{FF2B5EF4-FFF2-40B4-BE49-F238E27FC236}">
                <a16:creationId xmlns:a16="http://schemas.microsoft.com/office/drawing/2014/main" id="{007E021C-F0AE-0E02-0C57-A30BE9374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56552" y="72985"/>
            <a:ext cx="5408646" cy="346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E41907-5BD1-0191-6AA9-4BDA653346D0}"/>
              </a:ext>
            </a:extLst>
          </p:cNvPr>
          <p:cNvSpPr txBox="1"/>
          <p:nvPr/>
        </p:nvSpPr>
        <p:spPr>
          <a:xfrm>
            <a:off x="7468115" y="72985"/>
            <a:ext cx="28222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Prediction with S&amp;P 500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D5E40FF-1D38-CB2E-8F2B-8C5DDC5BC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552" y="3420282"/>
            <a:ext cx="5472784" cy="346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2A18B4-419B-88FD-73B6-79716668A4D3}"/>
              </a:ext>
            </a:extLst>
          </p:cNvPr>
          <p:cNvSpPr txBox="1"/>
          <p:nvPr/>
        </p:nvSpPr>
        <p:spPr>
          <a:xfrm>
            <a:off x="6150580" y="6158416"/>
            <a:ext cx="545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Moving Averages Being Added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E079F-3FE8-B216-02D4-8C186AC28A61}"/>
              </a:ext>
            </a:extLst>
          </p:cNvPr>
          <p:cNvSpPr txBox="1"/>
          <p:nvPr/>
        </p:nvSpPr>
        <p:spPr>
          <a:xfrm>
            <a:off x="5749858" y="3284148"/>
            <a:ext cx="56861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Prediction with Seasonal Financial Report Factors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DAA6FC8-CDC2-C447-B357-197E29C86F7A}"/>
              </a:ext>
            </a:extLst>
          </p:cNvPr>
          <p:cNvSpPr/>
          <p:nvPr/>
        </p:nvSpPr>
        <p:spPr>
          <a:xfrm>
            <a:off x="4876800" y="6158416"/>
            <a:ext cx="1273780" cy="461665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82C881-09D7-6FE4-66B5-9B67CCA0A339}"/>
              </a:ext>
            </a:extLst>
          </p:cNvPr>
          <p:cNvSpPr txBox="1"/>
          <p:nvPr/>
        </p:nvSpPr>
        <p:spPr>
          <a:xfrm>
            <a:off x="1069857" y="6162908"/>
            <a:ext cx="4680001" cy="9487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600" b="1" cap="all" spc="200" dirty="0">
                <a:highlight>
                  <a:srgbClr val="FF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Seasonal is A Problem!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887AB3-DDB8-C91A-CCF7-BDF60E0AC75F}"/>
              </a:ext>
            </a:extLst>
          </p:cNvPr>
          <p:cNvSpPr txBox="1"/>
          <p:nvPr/>
        </p:nvSpPr>
        <p:spPr>
          <a:xfrm>
            <a:off x="1146629" y="206482"/>
            <a:ext cx="494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Mean Squared Error: 32399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Root Mean Squared Error: 179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Mean Absolute Error: 179.83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R-squared: -534.35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A9F327-CDAE-24E2-CCEA-FE4D668C90A1}"/>
              </a:ext>
            </a:extLst>
          </p:cNvPr>
          <p:cNvSpPr txBox="1"/>
          <p:nvPr/>
        </p:nvSpPr>
        <p:spPr>
          <a:xfrm>
            <a:off x="3302614" y="3519479"/>
            <a:ext cx="39043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Mean Squared Error: 32528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Root Mean Squared Error: 180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Mean Absolute Error: 180.182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R-squared: -516.61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C22E3A-2ADB-5C39-BBB1-DE9032DA3089}"/>
              </a:ext>
            </a:extLst>
          </p:cNvPr>
          <p:cNvSpPr txBox="1"/>
          <p:nvPr/>
        </p:nvSpPr>
        <p:spPr>
          <a:xfrm>
            <a:off x="0" y="1608383"/>
            <a:ext cx="4876800" cy="15666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+mj-lt"/>
                <a:ea typeface="+mj-ea"/>
                <a:cs typeface="+mj-cs"/>
              </a:rPr>
              <a:t>Long Short-Term Memory (LSTM) Models</a:t>
            </a:r>
          </a:p>
        </p:txBody>
      </p:sp>
    </p:spTree>
    <p:extLst>
      <p:ext uri="{BB962C8B-B14F-4D97-AF65-F5344CB8AC3E}">
        <p14:creationId xmlns:p14="http://schemas.microsoft.com/office/powerpoint/2010/main" val="1123794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9763261D-9A7A-2914-5EA3-11B7BD410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7859"/>
            <a:ext cx="7050628" cy="452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D56902-5D8C-E29C-67F4-AE31EC289CE2}"/>
              </a:ext>
            </a:extLst>
          </p:cNvPr>
          <p:cNvSpPr txBox="1"/>
          <p:nvPr/>
        </p:nvSpPr>
        <p:spPr>
          <a:xfrm>
            <a:off x="2987452" y="144020"/>
            <a:ext cx="6217087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LSTM Time Series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D09B8-009F-A099-30AF-807BC9E10B81}"/>
              </a:ext>
            </a:extLst>
          </p:cNvPr>
          <p:cNvSpPr txBox="1"/>
          <p:nvPr/>
        </p:nvSpPr>
        <p:spPr>
          <a:xfrm>
            <a:off x="6818587" y="2712941"/>
            <a:ext cx="494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Mean Squared Error: 1233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Root Mean Squared Error: 35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Mean Absolute Error: 33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R-squared: -20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4A50C8-364D-641F-83B2-355B21E9EFA5}"/>
              </a:ext>
            </a:extLst>
          </p:cNvPr>
          <p:cNvSpPr txBox="1"/>
          <p:nvPr/>
        </p:nvSpPr>
        <p:spPr>
          <a:xfrm>
            <a:off x="5615135" y="2309889"/>
            <a:ext cx="1794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</a:t>
            </a:r>
          </a:p>
          <a:p>
            <a:pPr algn="ctr"/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F04E9-B93F-2AF4-B912-43F82D16A660}"/>
              </a:ext>
            </a:extLst>
          </p:cNvPr>
          <p:cNvSpPr txBox="1"/>
          <p:nvPr/>
        </p:nvSpPr>
        <p:spPr>
          <a:xfrm>
            <a:off x="7193937" y="1291284"/>
            <a:ext cx="4700567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LSTM Time Series Model enhanced by combining stock prices of AAPL, S&amp;P 500, AAPL’s financial report datasets.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FB07FA-97E6-04FC-B111-16F011359207}"/>
              </a:ext>
            </a:extLst>
          </p:cNvPr>
          <p:cNvSpPr txBox="1"/>
          <p:nvPr/>
        </p:nvSpPr>
        <p:spPr>
          <a:xfrm>
            <a:off x="7193937" y="4036380"/>
            <a:ext cx="47173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Significant improvements in prediction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Capture broader market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Include reporting cycles that influence stock prices</a:t>
            </a:r>
          </a:p>
        </p:txBody>
      </p:sp>
    </p:spTree>
    <p:extLst>
      <p:ext uri="{BB962C8B-B14F-4D97-AF65-F5344CB8AC3E}">
        <p14:creationId xmlns:p14="http://schemas.microsoft.com/office/powerpoint/2010/main" val="848265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C77E8-1712-1B23-C596-F3AEA173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315097"/>
            <a:ext cx="8915402" cy="1371600"/>
          </a:xfrm>
          <a:ln>
            <a:noFill/>
          </a:ln>
          <a:effectLst>
            <a:outerShdw blurRad="50800" dist="38100" dir="2700000" algn="tl" rotWithShape="0">
              <a:schemeClr val="tx1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effectLst>
                  <a:glow rad="28287">
                    <a:schemeClr val="tx1">
                      <a:alpha val="99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Source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EAF138A-33F7-E931-4FAE-B05A470B9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216" y="2570207"/>
            <a:ext cx="4681634" cy="171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inviz Stock Logo T Shirt">
            <a:extLst>
              <a:ext uri="{FF2B5EF4-FFF2-40B4-BE49-F238E27FC236}">
                <a16:creationId xmlns:a16="http://schemas.microsoft.com/office/drawing/2014/main" id="{32135853-0BDE-DCCD-8FBA-11673A571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89" y="1816998"/>
            <a:ext cx="4307016" cy="530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386803-0F77-D2EB-52B6-5A03D7EC9E90}"/>
              </a:ext>
            </a:extLst>
          </p:cNvPr>
          <p:cNvSpPr txBox="1"/>
          <p:nvPr/>
        </p:nvSpPr>
        <p:spPr>
          <a:xfrm>
            <a:off x="1375719" y="4604019"/>
            <a:ext cx="4720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finviz.com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399D89-D674-117C-F1EC-FD2DE06815B4}"/>
              </a:ext>
            </a:extLst>
          </p:cNvPr>
          <p:cNvSpPr txBox="1"/>
          <p:nvPr/>
        </p:nvSpPr>
        <p:spPr>
          <a:xfrm>
            <a:off x="7044051" y="4604019"/>
            <a:ext cx="4079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finance.yahoo.com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01529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05CF797E-190B-2B10-D2D8-3363BC045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4831"/>
            <a:ext cx="7374892" cy="472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5AB7D2-D9D2-965A-CD3F-3A61684FB83E}"/>
              </a:ext>
            </a:extLst>
          </p:cNvPr>
          <p:cNvSpPr txBox="1"/>
          <p:nvPr/>
        </p:nvSpPr>
        <p:spPr>
          <a:xfrm>
            <a:off x="7374892" y="1159703"/>
            <a:ext cx="4700567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LSTM Time Series Model enhanced by incorporating stock prices from MSFT, NVDA, BABA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02ED76-3F43-D59F-1F5D-DE190EDD7BCF}"/>
              </a:ext>
            </a:extLst>
          </p:cNvPr>
          <p:cNvSpPr txBox="1"/>
          <p:nvPr/>
        </p:nvSpPr>
        <p:spPr>
          <a:xfrm>
            <a:off x="7242629" y="2779247"/>
            <a:ext cx="494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Mean Squared Error: 479.72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Root Mean Squared Error: 21.90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Mean Absolute Error: 20.24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R-squared: -6.92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1E90E7-3141-1506-F840-CC0BCDDEF0EC}"/>
              </a:ext>
            </a:extLst>
          </p:cNvPr>
          <p:cNvSpPr txBox="1"/>
          <p:nvPr/>
        </p:nvSpPr>
        <p:spPr>
          <a:xfrm>
            <a:off x="7374892" y="4275681"/>
            <a:ext cx="4437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noticeable improvement in prediction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market-related data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capture the complex dynamics of the stock market better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E9287-E104-0D1E-C84A-407E01664A95}"/>
              </a:ext>
            </a:extLst>
          </p:cNvPr>
          <p:cNvSpPr txBox="1"/>
          <p:nvPr/>
        </p:nvSpPr>
        <p:spPr>
          <a:xfrm>
            <a:off x="2987452" y="144020"/>
            <a:ext cx="6217087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LSTM Time Series Model</a:t>
            </a:r>
          </a:p>
        </p:txBody>
      </p:sp>
    </p:spTree>
    <p:extLst>
      <p:ext uri="{BB962C8B-B14F-4D97-AF65-F5344CB8AC3E}">
        <p14:creationId xmlns:p14="http://schemas.microsoft.com/office/powerpoint/2010/main" val="2685167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97CE22C-6571-9F27-CDF0-6F5B433F64FE}"/>
              </a:ext>
            </a:extLst>
          </p:cNvPr>
          <p:cNvSpPr/>
          <p:nvPr/>
        </p:nvSpPr>
        <p:spPr>
          <a:xfrm>
            <a:off x="5760720" y="0"/>
            <a:ext cx="6427305" cy="6858000"/>
          </a:xfrm>
          <a:prstGeom prst="rect">
            <a:avLst/>
          </a:prstGeom>
          <a:solidFill>
            <a:srgbClr val="007900"/>
          </a:solidFill>
          <a:ln>
            <a:solidFill>
              <a:srgbClr val="007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1E90E7-3141-1506-F840-CC0BCDDEF0EC}"/>
              </a:ext>
            </a:extLst>
          </p:cNvPr>
          <p:cNvSpPr txBox="1"/>
          <p:nvPr/>
        </p:nvSpPr>
        <p:spPr>
          <a:xfrm>
            <a:off x="817530" y="2075406"/>
            <a:ext cx="44375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More Data Dimensions: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trading volume, macroeconomic indicators, industry news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Regularization: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prevent overfitting, incorporating L1 or L2 regularization.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Longer Period Dataset: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analyzing longer historical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E9287-E104-0D1E-C84A-407E01664A95}"/>
              </a:ext>
            </a:extLst>
          </p:cNvPr>
          <p:cNvSpPr txBox="1"/>
          <p:nvPr/>
        </p:nvSpPr>
        <p:spPr>
          <a:xfrm>
            <a:off x="768687" y="751941"/>
            <a:ext cx="4535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Further Improvements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3BD07-E6F1-04DC-CB9A-358002559BBA}"/>
              </a:ext>
            </a:extLst>
          </p:cNvPr>
          <p:cNvSpPr txBox="1"/>
          <p:nvPr/>
        </p:nvSpPr>
        <p:spPr>
          <a:xfrm>
            <a:off x="5918751" y="1934729"/>
            <a:ext cx="58939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Management: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Estimate potential price volatility and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Timing for Buying/Selling: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buying when a price increase is predicted and selling at predicted peaks.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 Diversification: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 correlations between different stocks or assets with the model to build a diversified investment portfolio.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Long-term Investment Strategies: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stocks with high long-term growth potential based on the model’s predictions of long-term trends.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7ACECB-FA9E-7521-6F6F-A99A92B4A1CB}"/>
              </a:ext>
            </a:extLst>
          </p:cNvPr>
          <p:cNvSpPr txBox="1"/>
          <p:nvPr/>
        </p:nvSpPr>
        <p:spPr>
          <a:xfrm>
            <a:off x="7658482" y="796570"/>
            <a:ext cx="2414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978341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9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23D49D-D9AC-609D-3465-74ADAF1EA8EC}"/>
              </a:ext>
            </a:extLst>
          </p:cNvPr>
          <p:cNvSpPr txBox="1"/>
          <p:nvPr/>
        </p:nvSpPr>
        <p:spPr>
          <a:xfrm>
            <a:off x="2363720" y="2213346"/>
            <a:ext cx="7464560" cy="2431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Thank You So Much.</a:t>
            </a:r>
          </a:p>
          <a:p>
            <a:pPr algn="ctr">
              <a:lnSpc>
                <a:spcPct val="150000"/>
              </a:lnSpc>
            </a:pPr>
            <a:r>
              <a:rPr lang="en-US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039180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Nvidia (NVDA) Stock Price, News &amp; Info | The Motley Fool">
            <a:extLst>
              <a:ext uri="{FF2B5EF4-FFF2-40B4-BE49-F238E27FC236}">
                <a16:creationId xmlns:a16="http://schemas.microsoft.com/office/drawing/2014/main" id="{EFC56ADB-300F-A6B2-8577-0B42A8B18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832" y="2778071"/>
            <a:ext cx="2374348" cy="237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Here's how the top 10 S&amp;P 500 stocks have changed over the last 50 years –  Personal Finance Club">
            <a:extLst>
              <a:ext uri="{FF2B5EF4-FFF2-40B4-BE49-F238E27FC236}">
                <a16:creationId xmlns:a16="http://schemas.microsoft.com/office/drawing/2014/main" id="{1ED7F069-2013-145D-6FFB-509EFDBBE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913534" cy="691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About Physician Professional Leadership Development from AAPL | Physician  Professional Leadership Development from AAPL | Ed Hub">
            <a:extLst>
              <a:ext uri="{FF2B5EF4-FFF2-40B4-BE49-F238E27FC236}">
                <a16:creationId xmlns:a16="http://schemas.microsoft.com/office/drawing/2014/main" id="{F0B650D7-5C3A-C707-7496-97E324261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211" y="0"/>
            <a:ext cx="2600487" cy="154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Microsoft Corporation (NASDAQ:MSFT) Publishes 2015 Citizenship Report">
            <a:extLst>
              <a:ext uri="{FF2B5EF4-FFF2-40B4-BE49-F238E27FC236}">
                <a16:creationId xmlns:a16="http://schemas.microsoft.com/office/drawing/2014/main" id="{FDE077D5-66AA-3880-E5C1-AD592C8B3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508" y="545457"/>
            <a:ext cx="3511750" cy="35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Will Alibaba (BABA) Stock Recover and Go Up? Stock Forecast, Explained">
            <a:extLst>
              <a:ext uri="{FF2B5EF4-FFF2-40B4-BE49-F238E27FC236}">
                <a16:creationId xmlns:a16="http://schemas.microsoft.com/office/drawing/2014/main" id="{9C46434A-7509-5DF3-0C5A-7EF86DC33C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8" t="17882" r="17266" b="24185"/>
          <a:stretch/>
        </p:blipFill>
        <p:spPr bwMode="auto">
          <a:xfrm>
            <a:off x="8337349" y="5152419"/>
            <a:ext cx="2852635" cy="144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231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4EB669-EE7A-468E-A94E-4C78EDCF3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4A7D1FA-30E7-F5E7-4123-B5CE63229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2"/>
          <a:stretch/>
        </p:blipFill>
        <p:spPr bwMode="auto">
          <a:xfrm>
            <a:off x="19" y="10"/>
            <a:ext cx="11884123" cy="643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289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A10C53-4814-40B7-17CA-D9302DB0C1C1}"/>
              </a:ext>
            </a:extLst>
          </p:cNvPr>
          <p:cNvSpPr txBox="1"/>
          <p:nvPr/>
        </p:nvSpPr>
        <p:spPr>
          <a:xfrm>
            <a:off x="2348820" y="2692568"/>
            <a:ext cx="74943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Seasonal Changes?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4962D-59BF-AB51-0C41-DE6FA205986B}"/>
              </a:ext>
            </a:extLst>
          </p:cNvPr>
          <p:cNvSpPr txBox="1"/>
          <p:nvPr/>
        </p:nvSpPr>
        <p:spPr>
          <a:xfrm>
            <a:off x="2348820" y="3936831"/>
            <a:ext cx="7087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Changepoint Detection Analysis … </a:t>
            </a:r>
          </a:p>
        </p:txBody>
      </p:sp>
    </p:spTree>
    <p:extLst>
      <p:ext uri="{BB962C8B-B14F-4D97-AF65-F5344CB8AC3E}">
        <p14:creationId xmlns:p14="http://schemas.microsoft.com/office/powerpoint/2010/main" val="4132733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414CE452-6A8B-AD79-96B2-EC8EB30B9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873"/>
            <a:ext cx="12192000" cy="644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647E94-AD19-6785-0A11-7831B09DA26E}"/>
              </a:ext>
            </a:extLst>
          </p:cNvPr>
          <p:cNvSpPr txBox="1"/>
          <p:nvPr/>
        </p:nvSpPr>
        <p:spPr>
          <a:xfrm>
            <a:off x="412531" y="0"/>
            <a:ext cx="3231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1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AAPL Stock Price</a:t>
            </a:r>
          </a:p>
        </p:txBody>
      </p:sp>
    </p:spTree>
    <p:extLst>
      <p:ext uri="{BB962C8B-B14F-4D97-AF65-F5344CB8AC3E}">
        <p14:creationId xmlns:p14="http://schemas.microsoft.com/office/powerpoint/2010/main" val="715397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414CE452-6A8B-AD79-96B2-EC8EB30B9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873"/>
            <a:ext cx="12192000" cy="644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24E6181-B0C3-DEAE-B814-DEE662A7902A}"/>
              </a:ext>
            </a:extLst>
          </p:cNvPr>
          <p:cNvSpPr/>
          <p:nvPr/>
        </p:nvSpPr>
        <p:spPr>
          <a:xfrm>
            <a:off x="10553700" y="1514099"/>
            <a:ext cx="635000" cy="6350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F98D8D7-DAE0-6061-27D2-C5CCA57F7102}"/>
              </a:ext>
            </a:extLst>
          </p:cNvPr>
          <p:cNvSpPr/>
          <p:nvPr/>
        </p:nvSpPr>
        <p:spPr>
          <a:xfrm>
            <a:off x="4026330" y="2688560"/>
            <a:ext cx="483678" cy="46306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E61859-315B-9CF7-4E25-179CCDC8FFF7}"/>
              </a:ext>
            </a:extLst>
          </p:cNvPr>
          <p:cNvSpPr/>
          <p:nvPr/>
        </p:nvSpPr>
        <p:spPr>
          <a:xfrm>
            <a:off x="4783163" y="2809964"/>
            <a:ext cx="483678" cy="46306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88B709-8790-463E-ACF2-F9351D9B813C}"/>
              </a:ext>
            </a:extLst>
          </p:cNvPr>
          <p:cNvSpPr/>
          <p:nvPr/>
        </p:nvSpPr>
        <p:spPr>
          <a:xfrm>
            <a:off x="11155121" y="2316206"/>
            <a:ext cx="483678" cy="46306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17C8251-FC8E-E11F-04D4-4C3668E7B302}"/>
              </a:ext>
            </a:extLst>
          </p:cNvPr>
          <p:cNvSpPr/>
          <p:nvPr/>
        </p:nvSpPr>
        <p:spPr>
          <a:xfrm>
            <a:off x="7678763" y="2962364"/>
            <a:ext cx="483678" cy="46306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3EA3D7-F3A1-51FD-D926-D9841E951EB2}"/>
              </a:ext>
            </a:extLst>
          </p:cNvPr>
          <p:cNvSpPr/>
          <p:nvPr/>
        </p:nvSpPr>
        <p:spPr>
          <a:xfrm>
            <a:off x="8164379" y="1666499"/>
            <a:ext cx="635000" cy="6350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88C80C-1BF8-0E28-6B5F-87ADA1B70320}"/>
              </a:ext>
            </a:extLst>
          </p:cNvPr>
          <p:cNvSpPr/>
          <p:nvPr/>
        </p:nvSpPr>
        <p:spPr>
          <a:xfrm>
            <a:off x="5976539" y="1818899"/>
            <a:ext cx="635000" cy="6350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D9E1F1-06A2-65A2-9B1F-328616FF1BE2}"/>
              </a:ext>
            </a:extLst>
          </p:cNvPr>
          <p:cNvSpPr/>
          <p:nvPr/>
        </p:nvSpPr>
        <p:spPr>
          <a:xfrm>
            <a:off x="2985363" y="3910339"/>
            <a:ext cx="483678" cy="46306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CB056B-D6FE-6569-8B90-DCF18B630192}"/>
              </a:ext>
            </a:extLst>
          </p:cNvPr>
          <p:cNvSpPr/>
          <p:nvPr/>
        </p:nvSpPr>
        <p:spPr>
          <a:xfrm>
            <a:off x="6653294" y="2339852"/>
            <a:ext cx="483678" cy="46306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A3310D-EC91-DC56-8882-E7D008C491B4}"/>
              </a:ext>
            </a:extLst>
          </p:cNvPr>
          <p:cNvSpPr/>
          <p:nvPr/>
        </p:nvSpPr>
        <p:spPr>
          <a:xfrm>
            <a:off x="4052169" y="1971299"/>
            <a:ext cx="635000" cy="6350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47E94-AD19-6785-0A11-7831B09DA26E}"/>
              </a:ext>
            </a:extLst>
          </p:cNvPr>
          <p:cNvSpPr txBox="1"/>
          <p:nvPr/>
        </p:nvSpPr>
        <p:spPr>
          <a:xfrm>
            <a:off x="412531" y="0"/>
            <a:ext cx="3231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1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AAPL Stock Price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E0B490-98CC-34AC-356A-34F1E4D3680E}"/>
              </a:ext>
            </a:extLst>
          </p:cNvPr>
          <p:cNvSpPr txBox="1"/>
          <p:nvPr/>
        </p:nvSpPr>
        <p:spPr>
          <a:xfrm>
            <a:off x="1093076" y="1433079"/>
            <a:ext cx="29173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Yearly Financial Report</a:t>
            </a: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Financial Report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7BF661-FE3F-01F1-6277-825C3C867E7F}"/>
              </a:ext>
            </a:extLst>
          </p:cNvPr>
          <p:cNvSpPr/>
          <p:nvPr/>
        </p:nvSpPr>
        <p:spPr>
          <a:xfrm>
            <a:off x="775576" y="1433079"/>
            <a:ext cx="317500" cy="3175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9AE576-777F-1176-4EA0-C2ABC3E25237}"/>
              </a:ext>
            </a:extLst>
          </p:cNvPr>
          <p:cNvSpPr/>
          <p:nvPr/>
        </p:nvSpPr>
        <p:spPr>
          <a:xfrm>
            <a:off x="761461" y="1853144"/>
            <a:ext cx="317500" cy="303967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984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CF5E5CF7-505B-0651-4A51-69E46618F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457"/>
            <a:ext cx="12192000" cy="644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95FE530-381E-3BFC-2F92-53AA4F8E7BAA}"/>
              </a:ext>
            </a:extLst>
          </p:cNvPr>
          <p:cNvSpPr/>
          <p:nvPr/>
        </p:nvSpPr>
        <p:spPr>
          <a:xfrm>
            <a:off x="4026330" y="1524783"/>
            <a:ext cx="483678" cy="46306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A06AD3-7E1A-DAA1-024B-EDD01EDA1120}"/>
              </a:ext>
            </a:extLst>
          </p:cNvPr>
          <p:cNvSpPr/>
          <p:nvPr/>
        </p:nvSpPr>
        <p:spPr>
          <a:xfrm>
            <a:off x="4783163" y="2809964"/>
            <a:ext cx="483678" cy="46306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0FB003-AFE1-A96C-3EF9-5D1570CC05D9}"/>
              </a:ext>
            </a:extLst>
          </p:cNvPr>
          <p:cNvSpPr/>
          <p:nvPr/>
        </p:nvSpPr>
        <p:spPr>
          <a:xfrm>
            <a:off x="7346842" y="4373401"/>
            <a:ext cx="483678" cy="46306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4B822E-65EA-0305-EC15-E89EE5406779}"/>
              </a:ext>
            </a:extLst>
          </p:cNvPr>
          <p:cNvSpPr/>
          <p:nvPr/>
        </p:nvSpPr>
        <p:spPr>
          <a:xfrm>
            <a:off x="10907579" y="4619906"/>
            <a:ext cx="635000" cy="6350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F9DC73-0DA6-9201-1B42-ED6D57558DCE}"/>
              </a:ext>
            </a:extLst>
          </p:cNvPr>
          <p:cNvSpPr/>
          <p:nvPr/>
        </p:nvSpPr>
        <p:spPr>
          <a:xfrm>
            <a:off x="6372785" y="3491517"/>
            <a:ext cx="635000" cy="6350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D7FBDA-8E9F-33CE-9D64-B39A8E511376}"/>
              </a:ext>
            </a:extLst>
          </p:cNvPr>
          <p:cNvSpPr/>
          <p:nvPr/>
        </p:nvSpPr>
        <p:spPr>
          <a:xfrm>
            <a:off x="2985363" y="3910339"/>
            <a:ext cx="483678" cy="46306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05D8E68-BE63-486A-A2B9-E8C3CB28B26D}"/>
              </a:ext>
            </a:extLst>
          </p:cNvPr>
          <p:cNvSpPr/>
          <p:nvPr/>
        </p:nvSpPr>
        <p:spPr>
          <a:xfrm>
            <a:off x="6728955" y="3197469"/>
            <a:ext cx="483678" cy="46306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B61863-067F-7F39-3F1C-048083FF67A2}"/>
              </a:ext>
            </a:extLst>
          </p:cNvPr>
          <p:cNvSpPr/>
          <p:nvPr/>
        </p:nvSpPr>
        <p:spPr>
          <a:xfrm>
            <a:off x="4047465" y="1172009"/>
            <a:ext cx="635000" cy="6350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E20A380-0471-5079-1075-C192AC8B44DA}"/>
              </a:ext>
            </a:extLst>
          </p:cNvPr>
          <p:cNvSpPr/>
          <p:nvPr/>
        </p:nvSpPr>
        <p:spPr>
          <a:xfrm>
            <a:off x="5472999" y="3512288"/>
            <a:ext cx="483678" cy="46306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FEAA27-15C4-62CC-6ECA-4267F26F0D12}"/>
              </a:ext>
            </a:extLst>
          </p:cNvPr>
          <p:cNvSpPr/>
          <p:nvPr/>
        </p:nvSpPr>
        <p:spPr>
          <a:xfrm>
            <a:off x="6081642" y="3809017"/>
            <a:ext cx="483678" cy="46306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BC4D5DD-1D7A-2751-5817-D1E1C7F558F2}"/>
              </a:ext>
            </a:extLst>
          </p:cNvPr>
          <p:cNvSpPr/>
          <p:nvPr/>
        </p:nvSpPr>
        <p:spPr>
          <a:xfrm>
            <a:off x="8471536" y="4373401"/>
            <a:ext cx="635000" cy="6350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0CC650-1ADF-2736-D407-4D962AB84D4C}"/>
              </a:ext>
            </a:extLst>
          </p:cNvPr>
          <p:cNvSpPr txBox="1"/>
          <p:nvPr/>
        </p:nvSpPr>
        <p:spPr>
          <a:xfrm>
            <a:off x="412531" y="0"/>
            <a:ext cx="3231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1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MSFT Stock Price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5C5C8E-F3BD-528D-29AD-DBCBA8130273}"/>
              </a:ext>
            </a:extLst>
          </p:cNvPr>
          <p:cNvSpPr txBox="1"/>
          <p:nvPr/>
        </p:nvSpPr>
        <p:spPr>
          <a:xfrm>
            <a:off x="935421" y="686844"/>
            <a:ext cx="29173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Yearly Financial Report</a:t>
            </a: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Financial Report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1DE8285-60AA-52DE-1E05-12A8AE047B53}"/>
              </a:ext>
            </a:extLst>
          </p:cNvPr>
          <p:cNvSpPr/>
          <p:nvPr/>
        </p:nvSpPr>
        <p:spPr>
          <a:xfrm>
            <a:off x="617921" y="686844"/>
            <a:ext cx="317500" cy="3175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A4E023-2984-2CCE-1BB5-2B10BF7800CA}"/>
              </a:ext>
            </a:extLst>
          </p:cNvPr>
          <p:cNvSpPr/>
          <p:nvPr/>
        </p:nvSpPr>
        <p:spPr>
          <a:xfrm>
            <a:off x="603806" y="1106909"/>
            <a:ext cx="317500" cy="303967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80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485A7019-7F4F-0C0F-455F-A1D038A3C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813"/>
            <a:ext cx="12192000" cy="579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27EA5AA-9A9C-7A55-01B6-FB2370D29EB2}"/>
              </a:ext>
            </a:extLst>
          </p:cNvPr>
          <p:cNvSpPr/>
          <p:nvPr/>
        </p:nvSpPr>
        <p:spPr>
          <a:xfrm>
            <a:off x="10812716" y="1106510"/>
            <a:ext cx="635000" cy="6350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B661428-0FB0-BFB3-C944-DDECDC982112}"/>
              </a:ext>
            </a:extLst>
          </p:cNvPr>
          <p:cNvSpPr/>
          <p:nvPr/>
        </p:nvSpPr>
        <p:spPr>
          <a:xfrm>
            <a:off x="3568491" y="3193895"/>
            <a:ext cx="483678" cy="46306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D51CAA-AF5A-7D28-0B68-CEFFFA64AED8}"/>
              </a:ext>
            </a:extLst>
          </p:cNvPr>
          <p:cNvSpPr/>
          <p:nvPr/>
        </p:nvSpPr>
        <p:spPr>
          <a:xfrm>
            <a:off x="4783163" y="2809964"/>
            <a:ext cx="483678" cy="46306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28C44C-D5FD-51A5-BA11-478BBE16ED27}"/>
              </a:ext>
            </a:extLst>
          </p:cNvPr>
          <p:cNvSpPr/>
          <p:nvPr/>
        </p:nvSpPr>
        <p:spPr>
          <a:xfrm>
            <a:off x="10072555" y="1819158"/>
            <a:ext cx="483678" cy="46306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66592F-C78E-CE61-23DC-9BD515B811D5}"/>
              </a:ext>
            </a:extLst>
          </p:cNvPr>
          <p:cNvSpPr/>
          <p:nvPr/>
        </p:nvSpPr>
        <p:spPr>
          <a:xfrm>
            <a:off x="8480805" y="2940397"/>
            <a:ext cx="483678" cy="46306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8E1BC2-F9C7-904A-726E-3452D0EF4537}"/>
              </a:ext>
            </a:extLst>
          </p:cNvPr>
          <p:cNvSpPr/>
          <p:nvPr/>
        </p:nvSpPr>
        <p:spPr>
          <a:xfrm>
            <a:off x="8722644" y="2638026"/>
            <a:ext cx="635000" cy="6350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D4D68F8-3DF8-B965-EBEF-44096D61B95E}"/>
              </a:ext>
            </a:extLst>
          </p:cNvPr>
          <p:cNvSpPr/>
          <p:nvPr/>
        </p:nvSpPr>
        <p:spPr>
          <a:xfrm>
            <a:off x="6441490" y="1653799"/>
            <a:ext cx="635000" cy="6350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BA2689-6C8B-D1DA-54C3-820F4714816D}"/>
              </a:ext>
            </a:extLst>
          </p:cNvPr>
          <p:cNvSpPr/>
          <p:nvPr/>
        </p:nvSpPr>
        <p:spPr>
          <a:xfrm>
            <a:off x="2985363" y="3910339"/>
            <a:ext cx="483678" cy="46306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8C3B36-91D7-66AC-09D4-2630AA72742C}"/>
              </a:ext>
            </a:extLst>
          </p:cNvPr>
          <p:cNvSpPr/>
          <p:nvPr/>
        </p:nvSpPr>
        <p:spPr>
          <a:xfrm>
            <a:off x="7076490" y="2606299"/>
            <a:ext cx="483678" cy="46306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2717D-5E4C-DE99-B706-D2A66ECA18D0}"/>
              </a:ext>
            </a:extLst>
          </p:cNvPr>
          <p:cNvSpPr txBox="1"/>
          <p:nvPr/>
        </p:nvSpPr>
        <p:spPr>
          <a:xfrm>
            <a:off x="412531" y="0"/>
            <a:ext cx="3231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1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NVDA Stock Price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A28D1D-E673-1512-0F78-EFB666D33E44}"/>
              </a:ext>
            </a:extLst>
          </p:cNvPr>
          <p:cNvSpPr txBox="1"/>
          <p:nvPr/>
        </p:nvSpPr>
        <p:spPr>
          <a:xfrm>
            <a:off x="998483" y="857975"/>
            <a:ext cx="29173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Yearly Financial Report</a:t>
            </a:r>
          </a:p>
          <a:p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Financial Report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C3494F-47D1-8235-90CA-EFDE857F627A}"/>
              </a:ext>
            </a:extLst>
          </p:cNvPr>
          <p:cNvSpPr/>
          <p:nvPr/>
        </p:nvSpPr>
        <p:spPr>
          <a:xfrm>
            <a:off x="680983" y="857975"/>
            <a:ext cx="317500" cy="3175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75C056-AF9C-AD76-5168-19C527D9C961}"/>
              </a:ext>
            </a:extLst>
          </p:cNvPr>
          <p:cNvSpPr/>
          <p:nvPr/>
        </p:nvSpPr>
        <p:spPr>
          <a:xfrm>
            <a:off x="666868" y="1278040"/>
            <a:ext cx="317500" cy="303967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23471"/>
      </p:ext>
    </p:extLst>
  </p:cSld>
  <p:clrMapOvr>
    <a:masterClrMapping/>
  </p:clrMapOvr>
</p:sld>
</file>

<file path=ppt/theme/theme1.xml><?xml version="1.0" encoding="utf-8"?>
<a:theme xmlns:a="http://schemas.openxmlformats.org/drawingml/2006/main" name="Encase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5290</TotalTime>
  <Words>668</Words>
  <Application>Microsoft Macintosh PowerPoint</Application>
  <PresentationFormat>Widescreen</PresentationFormat>
  <Paragraphs>127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Arial</vt:lpstr>
      <vt:lpstr>Avenir Next LT Pro</vt:lpstr>
      <vt:lpstr>Avenir Next LT Pro Light</vt:lpstr>
      <vt:lpstr>Times New Roman</vt:lpstr>
      <vt:lpstr>EncaseVTI</vt:lpstr>
      <vt:lpstr>PowerPoint Presentation</vt:lpstr>
      <vt:lpstr>Data Source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JIANG, RUOCHENG (Student)</dc:creator>
  <cp:lastModifiedBy>Ruocheng Jiang</cp:lastModifiedBy>
  <cp:revision>55</cp:revision>
  <dcterms:created xsi:type="dcterms:W3CDTF">2024-04-19T07:26:42Z</dcterms:created>
  <dcterms:modified xsi:type="dcterms:W3CDTF">2025-12-12T01:20:23Z</dcterms:modified>
</cp:coreProperties>
</file>